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1140" y="-3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304877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565096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39468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117283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0F7169F-3DEB-431E-ADD6-9EC0AA8C3EE2}" type="datetimeFigureOut">
              <a:rPr lang="en-US" smtClean="0"/>
              <a:t>12/4/2018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40628631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393079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F7169F-3DEB-431E-ADD6-9EC0AA8C3EE2}" type="datetimeFigureOut">
              <a:rPr lang="en-US" smtClean="0"/>
              <a:t>12/4/2018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4355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0F7169F-3DEB-431E-ADD6-9EC0AA8C3EE2}" type="datetimeFigureOut">
              <a:rPr lang="en-US" smtClean="0"/>
              <a:t>12/4/2018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99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0F7169F-3DEB-431E-ADD6-9EC0AA8C3EE2}" type="datetimeFigureOut">
              <a:rPr lang="en-US" smtClean="0"/>
              <a:t>12/4/2018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3442309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2553265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F7169F-3DEB-431E-ADD6-9EC0AA8C3EE2}" type="datetimeFigureOut">
              <a:rPr lang="en-US" smtClean="0"/>
              <a:t>12/4/2018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693885-2A7B-4D21-A7F3-5B1C382B82A7}" type="slidenum">
              <a:rPr lang="en-US" smtClean="0"/>
              <a:t>‹#›</a:t>
            </a:fld>
            <a:endParaRPr lang="en-US"/>
          </a:p>
        </p:txBody>
      </p:sp>
    </p:spTree>
    <p:extLst>
      <p:ext uri="{BB962C8B-B14F-4D97-AF65-F5344CB8AC3E}">
        <p14:creationId xmlns:p14="http://schemas.microsoft.com/office/powerpoint/2010/main" val="1670233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F7169F-3DEB-431E-ADD6-9EC0AA8C3EE2}" type="datetimeFigureOut">
              <a:rPr lang="en-US" smtClean="0"/>
              <a:t>12/4/2018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693885-2A7B-4D21-A7F3-5B1C382B82A7}" type="slidenum">
              <a:rPr lang="en-US" smtClean="0"/>
              <a:t>‹#›</a:t>
            </a:fld>
            <a:endParaRPr lang="en-US"/>
          </a:p>
        </p:txBody>
      </p:sp>
    </p:spTree>
    <p:extLst>
      <p:ext uri="{BB962C8B-B14F-4D97-AF65-F5344CB8AC3E}">
        <p14:creationId xmlns:p14="http://schemas.microsoft.com/office/powerpoint/2010/main" val="23638649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531934"/>
            <a:ext cx="12192000" cy="5201424"/>
          </a:xfrm>
          <a:prstGeom prst="rect">
            <a:avLst/>
          </a:prstGeom>
        </p:spPr>
        <p:txBody>
          <a:bodyPr wrap="square">
            <a:spAutoFit/>
          </a:bodyPr>
          <a:lstStyle/>
          <a:p>
            <a:endParaRPr lang="en-US" dirty="0" smtClean="0">
              <a:latin typeface="Gloucester MT Extra Condensed" panose="02030808020601010101" pitchFamily="18" charset="0"/>
            </a:endParaRPr>
          </a:p>
          <a:p>
            <a:endParaRPr lang="en-US" dirty="0" smtClean="0">
              <a:latin typeface="Gloucester MT Extra Condensed" panose="02030808020601010101" pitchFamily="18" charset="0"/>
            </a:endParaRPr>
          </a:p>
          <a:p>
            <a:endParaRPr lang="en-US" dirty="0" smtClean="0"/>
          </a:p>
          <a:p>
            <a:endParaRPr lang="en-US" dirty="0" smtClean="0"/>
          </a:p>
          <a:p>
            <a:pPr algn="ctr"/>
            <a:r>
              <a:rPr lang="en-US" sz="9600" dirty="0">
                <a:latin typeface="Gloucester MT Extra Condensed" panose="02030808020601010101" pitchFamily="18" charset="0"/>
              </a:rPr>
              <a:t>Optics Laboratory</a:t>
            </a:r>
          </a:p>
          <a:p>
            <a:pPr algn="ctr"/>
            <a:r>
              <a:rPr lang="en-US" sz="2800" dirty="0">
                <a:latin typeface="Gloucester MT Extra Condensed" panose="02030808020601010101" pitchFamily="18" charset="0"/>
              </a:rPr>
              <a:t>2nd Grade - 1st Semester</a:t>
            </a:r>
          </a:p>
          <a:p>
            <a:pPr algn="ctr"/>
            <a:r>
              <a:rPr lang="en-US" sz="2800" dirty="0">
                <a:latin typeface="Gloucester MT Extra Condensed" panose="02030808020601010101" pitchFamily="18" charset="0"/>
              </a:rPr>
              <a:t>2018/2019</a:t>
            </a:r>
          </a:p>
          <a:p>
            <a:endParaRPr lang="en-US" dirty="0">
              <a:latin typeface="Gloucester MT Extra Condensed" panose="02030808020601010101" pitchFamily="18" charset="0"/>
            </a:endParaRPr>
          </a:p>
          <a:p>
            <a:pPr algn="ctr"/>
            <a:r>
              <a:rPr lang="en-US" sz="3600" u="sng" dirty="0">
                <a:latin typeface="Gloucester MT Extra Condensed" panose="02030808020601010101" pitchFamily="18" charset="0"/>
              </a:rPr>
              <a:t>Instructors</a:t>
            </a:r>
          </a:p>
          <a:p>
            <a:pPr algn="ctr"/>
            <a:r>
              <a:rPr lang="en-US" dirty="0">
                <a:latin typeface="Gloucester MT Extra Condensed" panose="02030808020601010101" pitchFamily="18" charset="0"/>
              </a:rPr>
              <a:t>Assist. Prof. Dr. Sabah Ibrahim</a:t>
            </a:r>
          </a:p>
          <a:p>
            <a:pPr algn="ctr"/>
            <a:r>
              <a:rPr lang="en-US" dirty="0">
                <a:latin typeface="Gloucester MT Extra Condensed" panose="02030808020601010101" pitchFamily="18" charset="0"/>
              </a:rPr>
              <a:t>Assist. Lect. </a:t>
            </a:r>
            <a:r>
              <a:rPr lang="en-US" dirty="0" err="1">
                <a:latin typeface="Gloucester MT Extra Condensed" panose="02030808020601010101" pitchFamily="18" charset="0"/>
              </a:rPr>
              <a:t>Muhanned</a:t>
            </a:r>
            <a:r>
              <a:rPr lang="en-US" dirty="0">
                <a:latin typeface="Gloucester MT Extra Condensed" panose="02030808020601010101" pitchFamily="18" charset="0"/>
              </a:rPr>
              <a:t> Jamal</a:t>
            </a:r>
          </a:p>
          <a:p>
            <a:pPr algn="ctr"/>
            <a:r>
              <a:rPr lang="en-US" dirty="0">
                <a:latin typeface="Gloucester MT Extra Condensed" panose="02030808020601010101" pitchFamily="18" charset="0"/>
              </a:rPr>
              <a:t>Assist. Lect. Najwa Ibrahim</a:t>
            </a:r>
          </a:p>
        </p:txBody>
      </p:sp>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2292" y="602289"/>
            <a:ext cx="1917700" cy="1444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8341" y="754689"/>
            <a:ext cx="2015067"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5029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lgn="ctr"/>
            <a:r>
              <a:rPr lang="en-US" sz="4000" b="1" dirty="0" smtClean="0">
                <a:latin typeface="Gloucester MT Extra Condensed" panose="02030808020601010101" pitchFamily="18" charset="0"/>
              </a:rPr>
              <a:t>Experiment Two</a:t>
            </a:r>
            <a:br>
              <a:rPr lang="en-US" sz="4000" b="1" dirty="0" smtClean="0">
                <a:latin typeface="Gloucester MT Extra Condensed" panose="02030808020601010101" pitchFamily="18" charset="0"/>
              </a:rPr>
            </a:br>
            <a:r>
              <a:rPr lang="en-US" sz="4000" b="1" dirty="0" smtClean="0">
                <a:latin typeface="Gloucester MT Extra Condensed" panose="02030808020601010101" pitchFamily="18" charset="0"/>
              </a:rPr>
              <a:t>Determining </a:t>
            </a:r>
            <a:r>
              <a:rPr lang="en-US" sz="4000" b="1" dirty="0">
                <a:latin typeface="Gloucester MT Extra Condensed" panose="02030808020601010101" pitchFamily="18" charset="0"/>
              </a:rPr>
              <a:t>Focal Length of Convex Lens.</a:t>
            </a:r>
            <a:endParaRPr lang="en-US" sz="4000" dirty="0">
              <a:latin typeface="Gloucester MT Extra Condensed" panose="02030808020601010101" pitchFamily="18" charset="0"/>
            </a:endParaRPr>
          </a:p>
        </p:txBody>
      </p:sp>
      <p:sp>
        <p:nvSpPr>
          <p:cNvPr id="3" name="Content Placeholder 2"/>
          <p:cNvSpPr>
            <a:spLocks noGrp="1"/>
          </p:cNvSpPr>
          <p:nvPr>
            <p:ph idx="1"/>
          </p:nvPr>
        </p:nvSpPr>
        <p:spPr>
          <a:xfrm>
            <a:off x="838200" y="2084998"/>
            <a:ext cx="10515600" cy="4351338"/>
          </a:xfrm>
        </p:spPr>
        <p:txBody>
          <a:bodyPr>
            <a:normAutofit/>
          </a:bodyPr>
          <a:lstStyle/>
          <a:p>
            <a:pPr marL="0" indent="0">
              <a:buNone/>
            </a:pPr>
            <a:r>
              <a:rPr lang="en-US" sz="2400" b="1" u="heavy" dirty="0" smtClean="0">
                <a:latin typeface="Gloucester MT Extra Condensed" panose="02030808020601010101" pitchFamily="18" charset="0"/>
              </a:rPr>
              <a:t>Objectives:</a:t>
            </a:r>
          </a:p>
          <a:p>
            <a:pPr marL="0" lvl="0" indent="0">
              <a:buNone/>
            </a:pPr>
            <a:r>
              <a:rPr lang="en-US" sz="1800" dirty="0">
                <a:latin typeface="Gloucester MT Extra Condensed" panose="02030808020601010101" pitchFamily="18" charset="0"/>
              </a:rPr>
              <a:t>Finding the focal length of a convex lens by graphical method.</a:t>
            </a:r>
          </a:p>
          <a:p>
            <a:pPr marL="0" indent="0">
              <a:buNone/>
            </a:pPr>
            <a:r>
              <a:rPr lang="en-US" sz="2400" b="1" u="heavy" dirty="0">
                <a:latin typeface="Gloucester MT Extra Condensed" panose="02030808020601010101" pitchFamily="18" charset="0"/>
              </a:rPr>
              <a:t>Apparatus</a:t>
            </a:r>
            <a:r>
              <a:rPr lang="en-US" sz="2400" b="1" u="heavy" dirty="0" smtClean="0">
                <a:latin typeface="Gloucester MT Extra Condensed" panose="02030808020601010101" pitchFamily="18" charset="0"/>
              </a:rPr>
              <a:t>:</a:t>
            </a:r>
          </a:p>
          <a:p>
            <a:pPr marL="0" lvl="0" indent="0">
              <a:buNone/>
            </a:pPr>
            <a:r>
              <a:rPr lang="en-US" sz="1800" dirty="0">
                <a:latin typeface="Gloucester MT Extra Condensed" panose="02030808020601010101" pitchFamily="18" charset="0"/>
              </a:rPr>
              <a:t>A Light source, Optical bench, Meter scale, Convex lens and stand, A small screen (white board or paper) with stand, An object (pin</a:t>
            </a:r>
            <a:r>
              <a:rPr lang="en-US" sz="1800" dirty="0" smtClean="0">
                <a:latin typeface="Gloucester MT Extra Condensed" panose="02030808020601010101" pitchFamily="18" charset="0"/>
              </a:rPr>
              <a:t>).</a:t>
            </a:r>
          </a:p>
          <a:p>
            <a:pPr marL="0" indent="0">
              <a:buNone/>
            </a:pPr>
            <a:r>
              <a:rPr lang="en-US" sz="2400" b="1" u="heavy" dirty="0">
                <a:latin typeface="Gloucester MT Extra Condensed" panose="02030808020601010101" pitchFamily="18" charset="0"/>
              </a:rPr>
              <a:t>Theory:</a:t>
            </a:r>
          </a:p>
          <a:p>
            <a:pPr marL="0" indent="0">
              <a:lnSpc>
                <a:spcPct val="150000"/>
              </a:lnSpc>
              <a:buNone/>
            </a:pPr>
            <a:r>
              <a:rPr lang="en-US" sz="1800" dirty="0">
                <a:latin typeface="Gloucester MT Extra Condensed" panose="02030808020601010101" pitchFamily="18" charset="0"/>
              </a:rPr>
              <a:t>Lenses that are variously known as </a:t>
            </a:r>
            <a:r>
              <a:rPr lang="en-US" sz="1800" i="1" dirty="0">
                <a:latin typeface="Gloucester MT Extra Condensed" panose="02030808020601010101" pitchFamily="18" charset="0"/>
              </a:rPr>
              <a:t>convex, converging, or positive </a:t>
            </a:r>
            <a:r>
              <a:rPr lang="en-US" sz="1800" dirty="0">
                <a:latin typeface="Gloucester MT Extra Condensed" panose="02030808020601010101" pitchFamily="18" charset="0"/>
              </a:rPr>
              <a:t>are thicker at the center and so tend to decrease the radius of curvature of the wavefronts. In other words, the rays converge more as they travel through the lens, assuming of course, that the refractive index of the lens is greater than that of the media in which it is immersed. As we have mentioned in our first experiment, in case of convex lens, parallel rays to the principal axis converge at the focal point. If a bundle of parallel rays falls on the lens, but not along the axis of the lens, then the focal point will be shifted up or down along a line perpendicular to the axis (focal plane). Note that the focal distance along the axis stays the </a:t>
            </a:r>
            <a:r>
              <a:rPr lang="en-US" sz="1800" dirty="0" smtClean="0">
                <a:latin typeface="Gloucester MT Extra Condensed" panose="02030808020601010101" pitchFamily="18" charset="0"/>
              </a:rPr>
              <a:t>same.</a:t>
            </a:r>
            <a:endParaRPr lang="en-US" sz="1800" dirty="0">
              <a:latin typeface="Gloucester MT Extra Condensed" panose="02030808020601010101" pitchFamily="18" charset="0"/>
            </a:endParaRPr>
          </a:p>
          <a:p>
            <a:pPr marL="0" indent="0">
              <a:buNone/>
            </a:pPr>
            <a:endParaRPr lang="en-US" sz="2400" b="1" dirty="0">
              <a:latin typeface="Gloucester MT Extra Condensed" panose="02030808020601010101" pitchFamily="18" charset="0"/>
            </a:endParaRPr>
          </a:p>
          <a:p>
            <a:pPr>
              <a:buFont typeface="Courier New" panose="02070309020205020404" pitchFamily="49" charset="0"/>
              <a:buChar char="o"/>
            </a:pPr>
            <a:endParaRPr lang="en-US" sz="2400" dirty="0">
              <a:latin typeface="Gloucester MT Extra Condensed" panose="02030808020601010101" pitchFamily="18" charset="0"/>
            </a:endParaRPr>
          </a:p>
        </p:txBody>
      </p:sp>
    </p:spTree>
    <p:extLst>
      <p:ext uri="{BB962C8B-B14F-4D97-AF65-F5344CB8AC3E}">
        <p14:creationId xmlns:p14="http://schemas.microsoft.com/office/powerpoint/2010/main" val="3869722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TotalTime>
  <Words>230</Words>
  <Application>Microsoft Office PowerPoint</Application>
  <PresentationFormat>Custom</PresentationFormat>
  <Paragraphs>19</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Experiment Two Determining Focal Length of Convex Lens.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Najwa Almusawy</dc:creator>
  <cp:lastModifiedBy>Nada</cp:lastModifiedBy>
  <cp:revision>21</cp:revision>
  <dcterms:created xsi:type="dcterms:W3CDTF">2018-12-01T12:17:18Z</dcterms:created>
  <dcterms:modified xsi:type="dcterms:W3CDTF">2018-12-04T18:00:37Z</dcterms:modified>
</cp:coreProperties>
</file>